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8" r:id="rId1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5C8DD0-4805-44C0-883A-556EDBC00BF3}" type="datetimeFigureOut">
              <a:rPr lang="es-ES" smtClean="0"/>
              <a:t>12/02/2012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AD5220-1232-4FA8-BBDA-6C2C1DFF64C9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6E04D-1F37-475E-B25A-435E8FFB5EC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A4DBF-F025-437A-8F11-3AFF3B447B07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2A4DBF-F025-437A-8F11-3AFF3B447B07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es-ES" sz="2000" smtClean="0"/>
              <a:t>Haga clic en el icono para agregar una imagen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4FAFA196-BD4D-4FE2-B8CC-D25541539BE7}" type="datetimeFigureOut">
              <a:rPr lang="es-ES" smtClean="0"/>
              <a:pPr/>
              <a:t>12/02/2012</a:t>
            </a:fld>
            <a:endParaRPr lang="es-ES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es-ES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215E6CC9-A160-4FDE-9EB9-0F359F467EC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advancedenglishcurriculum.wikispaces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advancedenglishcurriculum.wikispaces.com/Web+pages" TargetMode="External"/><Relationship Id="rId5" Type="http://schemas.openxmlformats.org/officeDocument/2006/relationships/image" Target="../media/image20.png"/><Relationship Id="rId4" Type="http://schemas.openxmlformats.org/officeDocument/2006/relationships/hyperlink" Target="http://advancedenglishcurriculum.wikispaces.com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aulavirtual2.educa.madrid.org/course/view.php?id=4048&amp;switchrole=0&amp;sesskey=a7eauIKCCW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ropbox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emartin-monje@hotmail.com" TargetMode="External"/><Relationship Id="rId7" Type="http://schemas.openxmlformats.org/officeDocument/2006/relationships/image" Target="../media/image3.jpeg"/><Relationship Id="rId2" Type="http://schemas.openxmlformats.org/officeDocument/2006/relationships/hyperlink" Target="mailto:elena.martin5@educa.madrid.or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://advancedenglishcurriculum.wikispaces.com/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hyperlink" Target="http://www.text2mindmap.com/" TargetMode="Externa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xt2mindmap.com/" TargetMode="External"/><Relationship Id="rId3" Type="http://schemas.openxmlformats.org/officeDocument/2006/relationships/hyperlink" Target="http://flickrcc.bluemountains.net/flickrCC/index.php" TargetMode="External"/><Relationship Id="rId7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hyperlink" Target="http://commons.wikimedia.org/wiki/Main_Page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elicious.com/adv_english_cv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iigo.com/" TargetMode="External"/><Relationship Id="rId5" Type="http://schemas.openxmlformats.org/officeDocument/2006/relationships/image" Target="../media/image11.jpeg"/><Relationship Id="rId4" Type="http://schemas.openxmlformats.org/officeDocument/2006/relationships/hyperlink" Target="http://www.delicious.com/" TargetMode="External"/><Relationship Id="rId9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nglishinbrunete.blogspot.com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hyperlink" Target="http://rachelvidal.wordpress.com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apee.es/oapee/inicio.html" TargetMode="External"/><Relationship Id="rId3" Type="http://schemas.openxmlformats.org/officeDocument/2006/relationships/hyperlink" Target="https://www.oapee.es/e-pel/" TargetMode="External"/><Relationship Id="rId7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apee.es/oapee/inicio/iniciativas/portfolio/epel.html" TargetMode="External"/><Relationship Id="rId5" Type="http://schemas.openxmlformats.org/officeDocument/2006/relationships/image" Target="../media/image16.gif"/><Relationship Id="rId4" Type="http://schemas.openxmlformats.org/officeDocument/2006/relationships/hyperlink" Target="http://electronicportfolios.com/" TargetMode="External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Introducing the 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Tools, strategies and resources</a:t>
            </a:r>
            <a:endParaRPr lang="en-US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_tradnl" dirty="0" smtClean="0"/>
              <a:t>Elena Martín Monje</a:t>
            </a:r>
          </a:p>
          <a:p>
            <a:r>
              <a:rPr lang="en-US" dirty="0" smtClean="0"/>
              <a:t>February</a:t>
            </a:r>
            <a:r>
              <a:rPr lang="es-ES_tradnl" dirty="0" smtClean="0"/>
              <a:t> 2012</a:t>
            </a:r>
          </a:p>
          <a:p>
            <a:r>
              <a:rPr lang="en-US" dirty="0" smtClean="0"/>
              <a:t>Session </a:t>
            </a:r>
            <a:r>
              <a:rPr lang="es-ES_tradnl" dirty="0" smtClean="0"/>
              <a:t>1</a:t>
            </a:r>
            <a:endParaRPr lang="es-ES" dirty="0"/>
          </a:p>
        </p:txBody>
      </p:sp>
      <p:pic>
        <p:nvPicPr>
          <p:cNvPr id="6" name="5 Imagen" descr="AdvancedEnglishCurricul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628800"/>
            <a:ext cx="7620000" cy="1028700"/>
          </a:xfrm>
          <a:prstGeom prst="rect">
            <a:avLst/>
          </a:prstGeom>
        </p:spPr>
      </p:pic>
      <p:pic>
        <p:nvPicPr>
          <p:cNvPr id="14338" name="Picture 2" descr="advancedenglishcurriculum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5661248"/>
            <a:ext cx="2333625" cy="666751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5733256"/>
            <a:ext cx="2162175" cy="573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class materials 3/5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2627784" y="1628800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Wikis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1026" name="Picture 2" descr="http://t1.gstatic.com/images?q=tbn:ANd9GcRmLTgsIUexo8O5pwxv3yGXLrS9Hccy1yUAmrBMPCfGZyuecpq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564904"/>
            <a:ext cx="3096344" cy="9239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http://3.bp.blogspot.com/-6UPq14gBrvQ/TZMx_zR0cKI/AAAAAAAAACM/ZtH6nepFvi4/s1600/wikispaces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2492896"/>
            <a:ext cx="4320480" cy="1234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aphicFrame>
        <p:nvGraphicFramePr>
          <p:cNvPr id="11" name="10 Tabla"/>
          <p:cNvGraphicFramePr>
            <a:graphicFrameLocks noGrp="1"/>
          </p:cNvGraphicFramePr>
          <p:nvPr/>
        </p:nvGraphicFramePr>
        <p:xfrm>
          <a:off x="1043608" y="4787984"/>
          <a:ext cx="727280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4968552"/>
              </a:tblGrid>
              <a:tr h="13681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TASK</a:t>
                      </a:r>
                      <a:r>
                        <a:rPr lang="en-GB" b="1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(no need to create an account)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Go to 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hlinkClick r:id="rId6"/>
                        </a:rPr>
                        <a:t>http://advancedenglishcurriculum.wikispaces.com/Web+pages</a:t>
                      </a: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and add a website that you think will be useful for the Advanced English Curriculum</a:t>
                      </a:r>
                      <a:endParaRPr lang="en-GB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2" name="Picture 3" descr="C:\Users\Kike\AppData\Local\Microsoft\Windows\Temporary Internet Files\Content.IE5\3HRRRVKC\MP900387505[1]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31640" y="4941168"/>
            <a:ext cx="181702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class materials 4/5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403648" y="1628800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Virtual classroom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3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r="1332" b="39216"/>
          <a:stretch>
            <a:fillRect/>
          </a:stretch>
        </p:blipFill>
        <p:spPr bwMode="auto">
          <a:xfrm>
            <a:off x="827584" y="2708920"/>
            <a:ext cx="7013231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class materials 5/5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1403648" y="1628800"/>
            <a:ext cx="56166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err="1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Dropbox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2052" name="Picture 4" descr="http://www.matthewhooper.com/wp-content/uploads/2010/11/email-files-to-dropbox.png?9d7bd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2924944"/>
            <a:ext cx="3600400" cy="2440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 l="33956" t="21867" r="19976" b="30145"/>
          <a:stretch>
            <a:fillRect/>
          </a:stretch>
        </p:blipFill>
        <p:spPr bwMode="auto">
          <a:xfrm>
            <a:off x="5148064" y="2780928"/>
            <a:ext cx="3197155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Introducing the </a:t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Tools, strategies and resources</a:t>
            </a:r>
            <a:endParaRPr lang="en-US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933056"/>
            <a:ext cx="6400800" cy="1691633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END OF SESSION 1</a:t>
            </a:r>
          </a:p>
          <a:p>
            <a:endParaRPr lang="es-ES" dirty="0" smtClean="0"/>
          </a:p>
          <a:p>
            <a:r>
              <a:rPr lang="es-ES" sz="2400" dirty="0" smtClean="0">
                <a:hlinkClick r:id="rId2"/>
              </a:rPr>
              <a:t>elena.martin5@educa.madrid.org</a:t>
            </a:r>
            <a:endParaRPr lang="es-ES" sz="2400" dirty="0" smtClean="0"/>
          </a:p>
          <a:p>
            <a:r>
              <a:rPr lang="es-ES" sz="2400" dirty="0" smtClean="0">
                <a:hlinkClick r:id="rId3"/>
              </a:rPr>
              <a:t>emartin-monje@hotmail.com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pic>
        <p:nvPicPr>
          <p:cNvPr id="6" name="5 Imagen" descr="AdvancedEnglishCurriculu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1628800"/>
            <a:ext cx="7620000" cy="1028700"/>
          </a:xfrm>
          <a:prstGeom prst="rect">
            <a:avLst/>
          </a:prstGeom>
        </p:spPr>
      </p:pic>
      <p:pic>
        <p:nvPicPr>
          <p:cNvPr id="14338" name="Picture 2" descr="advancedenglishcurriculum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5661248"/>
            <a:ext cx="2333625" cy="666751"/>
          </a:xfrm>
          <a:prstGeom prst="rect">
            <a:avLst/>
          </a:prstGeom>
          <a:noFill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9552" y="5733256"/>
            <a:ext cx="2162175" cy="573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>
          <a:xfrm>
            <a:off x="1187624" y="5517232"/>
            <a:ext cx="6120680" cy="936104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96024"/>
            <a:ext cx="8064889" cy="1088760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bg2">
                    <a:lumMod val="90000"/>
                  </a:schemeClr>
                </a:solidFill>
              </a:rPr>
              <a:t>Course</a:t>
            </a:r>
            <a:r>
              <a:rPr lang="es-ES" dirty="0" smtClean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s-ES" dirty="0" err="1" smtClean="0">
                <a:solidFill>
                  <a:schemeClr val="bg2">
                    <a:lumMod val="90000"/>
                  </a:schemeClr>
                </a:solidFill>
              </a:rPr>
              <a:t>outline</a:t>
            </a:r>
            <a:endParaRPr lang="es-ES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331640" y="1628800"/>
            <a:ext cx="691276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Organisation of Bilingual Schools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Legal docs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Role of the coordinator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Role of the auxiliary assistant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CLIL methodology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Classifying literature</a:t>
            </a:r>
          </a:p>
          <a:p>
            <a:pPr marL="800100" lvl="1" indent="-342900">
              <a:buAutoNum type="arabicPeriod"/>
            </a:pPr>
            <a:r>
              <a:rPr lang="en-GB" dirty="0" smtClean="0">
                <a:solidFill>
                  <a:schemeClr val="accent2">
                    <a:lumMod val="50000"/>
                  </a:schemeClr>
                </a:solidFill>
              </a:rPr>
              <a:t>Planning without textbook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Reading skills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Writing skills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Listening &amp; speaking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Poetry &amp; drama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u="sng" dirty="0" smtClean="0">
                <a:solidFill>
                  <a:schemeClr val="accent2">
                    <a:lumMod val="50000"/>
                  </a:schemeClr>
                </a:solidFill>
              </a:rPr>
              <a:t>Organise materials &amp; resources digitally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u="sng" dirty="0" smtClean="0">
                <a:solidFill>
                  <a:schemeClr val="accent2">
                    <a:lumMod val="50000"/>
                  </a:schemeClr>
                </a:solidFill>
              </a:rPr>
              <a:t>Interactive class: Web 2.0 &amp; Mobile learning</a:t>
            </a:r>
          </a:p>
          <a:p>
            <a:pPr marL="342900" indent="-342900"/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10 Botón de acción: Final">
            <a:hlinkClick r:id="rId3" action="ppaction://hlinksldjump" highlightClick="1"/>
          </p:cNvPr>
          <p:cNvSpPr/>
          <p:nvPr/>
        </p:nvSpPr>
        <p:spPr>
          <a:xfrm>
            <a:off x="7524328" y="5805264"/>
            <a:ext cx="504056" cy="360040"/>
          </a:xfrm>
          <a:prstGeom prst="actionButtonEn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materials &amp; resources digitally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187624" y="2204864"/>
            <a:ext cx="6912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Warm-up / Introduction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Digital mind maps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Organise images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Organise web resources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Organise class materials</a:t>
            </a:r>
          </a:p>
          <a:p>
            <a:pPr marL="342900" indent="-342900"/>
            <a:endParaRPr lang="en-GB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/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 descr="http://www.villiard.com/images/internet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204864"/>
            <a:ext cx="3333750" cy="3048001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4860032" y="5445224"/>
            <a:ext cx="37444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Taken from http://www.villiard.com/fun/internet_jokes.htm</a:t>
            </a:r>
            <a:endParaRPr lang="en-GB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Introduction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2006838"/>
            <a:ext cx="7632848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GB" sz="2000" b="1" u="sng" dirty="0" smtClean="0">
                <a:solidFill>
                  <a:schemeClr val="accent2">
                    <a:lumMod val="50000"/>
                  </a:schemeClr>
                </a:solidFill>
              </a:rPr>
              <a:t>THE EUROPEAN FRAMEWORK (CEFR)</a:t>
            </a:r>
          </a:p>
          <a:p>
            <a:pPr>
              <a:lnSpc>
                <a:spcPct val="90000"/>
              </a:lnSpc>
            </a:pPr>
            <a:endParaRPr lang="en-GB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lnSpc>
                <a:spcPct val="90000"/>
              </a:lnSpc>
            </a:pP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</a:rPr>
              <a:t>Lifelong learning</a:t>
            </a: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: ICT, technological culture, foreign languages, 			entrepreneurship &amp; social skills</a:t>
            </a:r>
          </a:p>
          <a:p>
            <a:pPr>
              <a:lnSpc>
                <a:spcPct val="90000"/>
              </a:lnSpc>
            </a:pPr>
            <a:r>
              <a:rPr lang="en-GB" sz="2000" b="1" i="1" dirty="0" smtClean="0">
                <a:solidFill>
                  <a:schemeClr val="accent2">
                    <a:lumMod val="50000"/>
                  </a:schemeClr>
                </a:solidFill>
              </a:rPr>
              <a:t>Key competences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1) 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Linguistic competence, including foreign languages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2) Mathematical literacy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3) Basic competence in science and technology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4) </a:t>
            </a:r>
            <a:r>
              <a:rPr lang="en-GB" sz="2000" b="1" dirty="0" smtClean="0">
                <a:solidFill>
                  <a:schemeClr val="accent2">
                    <a:lumMod val="50000"/>
                  </a:schemeClr>
                </a:solidFill>
              </a:rPr>
              <a:t>Digital competence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5) Interpersonal, intercultural social and civic competences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6) Cultural awareness and expression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7) Learning to learn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>
                <a:solidFill>
                  <a:schemeClr val="accent2">
                    <a:lumMod val="50000"/>
                  </a:schemeClr>
                </a:solidFill>
              </a:rPr>
              <a:t>8) Sense of innovation and entrepreneurship</a:t>
            </a:r>
          </a:p>
          <a:p>
            <a:pPr marL="342900" indent="-342900"/>
            <a:endParaRPr lang="en-GB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Mindmap_Outline_Course.jpg"/>
          <p:cNvPicPr>
            <a:picLocks noChangeAspect="1"/>
          </p:cNvPicPr>
          <p:nvPr/>
        </p:nvPicPr>
        <p:blipFill>
          <a:blip r:embed="rId2" cstate="print"/>
          <a:srcRect l="4725" r="18101" b="5715"/>
          <a:stretch>
            <a:fillRect/>
          </a:stretch>
        </p:blipFill>
        <p:spPr>
          <a:xfrm>
            <a:off x="1619672" y="1844824"/>
            <a:ext cx="6264696" cy="4602634"/>
          </a:xfrm>
          <a:prstGeom prst="rect">
            <a:avLst/>
          </a:prstGeom>
        </p:spPr>
      </p:pic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Digital mind maps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6" name="5 Botón de acción: Comienzo">
            <a:hlinkClick r:id="rId4" action="ppaction://hlinksldjump" highlightClick="1"/>
          </p:cNvPr>
          <p:cNvSpPr/>
          <p:nvPr/>
        </p:nvSpPr>
        <p:spPr>
          <a:xfrm>
            <a:off x="8100392" y="6021288"/>
            <a:ext cx="504056" cy="360040"/>
          </a:xfrm>
          <a:prstGeom prst="actionButtonBeginning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049" name="Picture 1" descr="http://www.text2mindmap.com/img/logosmall2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1772816"/>
            <a:ext cx="2857500" cy="428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images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pic>
        <p:nvPicPr>
          <p:cNvPr id="8" name="Picture 2" descr="http://www.fotografia101.com/wp-content/uploads/2009/04/flickr-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2204864"/>
            <a:ext cx="2304256" cy="7788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4" name="Picture 2" descr="http://cache.lifehacker.com/assets/images/17/2009/07/Commons-logo-en.gif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176" y="1844824"/>
            <a:ext cx="1409700" cy="18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8 Imagen" descr="CCSomeRightsReserved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75856" y="3717032"/>
            <a:ext cx="2448272" cy="576064"/>
          </a:xfrm>
          <a:prstGeom prst="rect">
            <a:avLst/>
          </a:prstGeom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971600" y="4941168"/>
          <a:ext cx="727280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4968552"/>
              </a:tblGrid>
              <a:tr h="13681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TASK</a:t>
                      </a:r>
                      <a:r>
                        <a:rPr lang="en-GB" b="1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-  Choose one of these :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Go to </a:t>
                      </a:r>
                      <a:r>
                        <a:rPr lang="en-GB" sz="1800" b="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8"/>
                        </a:rPr>
                        <a:t>http://www.text2mindmap.com/</a:t>
                      </a:r>
                      <a:r>
                        <a:rPr lang="en-GB" sz="1800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and create a</a:t>
                      </a:r>
                      <a:r>
                        <a:rPr lang="en-GB" sz="18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mind map for your lesson plan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GB" sz="1800" b="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GB" sz="18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Download three images from </a:t>
                      </a:r>
                      <a:r>
                        <a:rPr lang="en-GB" sz="1800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Flickr</a:t>
                      </a:r>
                      <a:r>
                        <a:rPr lang="en-GB" sz="18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or Wikimedia Commons</a:t>
                      </a:r>
                      <a:endParaRPr lang="en-GB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3" name="Picture 3" descr="C:\Users\Kike\AppData\Local\Microsoft\Windows\Temporary Internet Files\Content.IE5\3HRRRVKC\MP900387505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5157192"/>
            <a:ext cx="181702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web resources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971600" y="4941168"/>
          <a:ext cx="7272808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4968552"/>
              </a:tblGrid>
              <a:tr h="1368152">
                <a:tc>
                  <a:txBody>
                    <a:bodyPr/>
                    <a:lstStyle/>
                    <a:p>
                      <a:endParaRPr lang="es-ES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b="1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TASK</a:t>
                      </a:r>
                      <a:r>
                        <a:rPr lang="en-GB" b="1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 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GB" b="0" baseline="0" noProof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Go to </a:t>
                      </a:r>
                      <a:r>
                        <a:rPr lang="en-GB" sz="1800" b="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http://www.delicious.com/</a:t>
                      </a:r>
                      <a:r>
                        <a:rPr lang="en-GB" sz="1800" b="0" u="sng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800" b="0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, and create an account.</a:t>
                      </a: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endParaRPr lang="en-GB" sz="1800" b="0" baseline="0" dirty="0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indent="-34290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arenR"/>
                        <a:tabLst/>
                        <a:defRPr/>
                      </a:pPr>
                      <a:r>
                        <a:rPr lang="en-GB" sz="1800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Save 3 web links, using the tag </a:t>
                      </a:r>
                      <a:r>
                        <a:rPr lang="en-GB" sz="1800" b="0" baseline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adv_english_curr</a:t>
                      </a:r>
                      <a:endParaRPr lang="en-GB" noProof="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13" name="Picture 3" descr="C:\Users\Kike\AppData\Local\Microsoft\Windows\Temporary Internet Files\Content.IE5\3HRRRVKC\MP900387505[1]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9632" y="5157192"/>
            <a:ext cx="1817024" cy="12961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9466" name="Picture 10" descr="http://t1.gstatic.com/images?q=tbn:ANd9GcQy6hx74MFXrLrFD6VWvbYVQP7hlH4yZuVSOCJ6fmk0eu_XV-kl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9632" y="2132856"/>
            <a:ext cx="3114675" cy="1466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68" name="Picture 12" descr="http://t3.gstatic.com/images?q=tbn:ANd9GcSsfXbFlTEGVasiOYsG0wXubkbWvXV0w7VKsOWW_7azsND9sSZS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1988840"/>
            <a:ext cx="2466975" cy="184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class materials 1/5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4" name="13 Rectángulo"/>
          <p:cNvSpPr/>
          <p:nvPr/>
        </p:nvSpPr>
        <p:spPr>
          <a:xfrm>
            <a:off x="2627784" y="1628800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Blogs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827584" y="2492896"/>
            <a:ext cx="574352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400" b="1" dirty="0" smtClean="0">
                <a:hlinkClick r:id="rId3"/>
              </a:rPr>
              <a:t>http://englishinbrunete.blogspot.com/</a:t>
            </a:r>
            <a:r>
              <a:rPr lang="es-ES" sz="2400" b="1" dirty="0" smtClean="0"/>
              <a:t> </a:t>
            </a:r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endParaRPr lang="es-ES" sz="2400" b="1" dirty="0" smtClean="0"/>
          </a:p>
          <a:p>
            <a:r>
              <a:rPr lang="es-ES" sz="2400" b="1" dirty="0" smtClean="0">
                <a:hlinkClick r:id="rId4"/>
              </a:rPr>
              <a:t>http://rachelvidal.wordpress.com/</a:t>
            </a:r>
            <a:r>
              <a:rPr lang="es-ES" sz="2400" b="1" dirty="0" smtClean="0"/>
              <a:t> </a:t>
            </a:r>
            <a:endParaRPr lang="es-ES" sz="2400" b="1" dirty="0"/>
          </a:p>
        </p:txBody>
      </p:sp>
      <p:pic>
        <p:nvPicPr>
          <p:cNvPr id="16" name="Picture 2" descr="http://www.caidosdelarealidad.com/wp-content/uploads/2010/10/blogger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5656" y="2492896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Picture 4" descr="http://blog.educastur.es/camcorvera/files/2011/01/wordpress-logo-stacked-rgb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4509120"/>
            <a:ext cx="2520280" cy="15625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Marcador de contenido" descr="Adv_English_CV_Backgrou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064889" cy="1152128"/>
          </a:xfr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54968"/>
          </a:xfrm>
        </p:spPr>
        <p:txBody>
          <a:bodyPr>
            <a:noAutofit/>
          </a:bodyPr>
          <a:lstStyle/>
          <a:p>
            <a:r>
              <a:rPr lang="en-GB" sz="3600" dirty="0" smtClean="0">
                <a:solidFill>
                  <a:schemeClr val="bg2">
                    <a:lumMod val="90000"/>
                  </a:schemeClr>
                </a:solidFill>
              </a:rPr>
              <a:t>Organise class materials 2/5</a:t>
            </a:r>
            <a:endParaRPr lang="en-GB" sz="3600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9458" name="AutoShape 2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0" name="AutoShape 4" descr="data:image/jpeg;base64,/9j/4AAQSkZJRgABAQAAAQABAAD/2wCEAAkGBhQQDxQUEBAWDxATFBcQEBAUFBAQFBYQFRAVFRQXFBQXGygeFxovGRUSHzsgJCcpLC0sFR4xNTAqNSYrLCkBCQoKDgwOGg8PGikgHSQpLTI0My8tKSkuLyotKiwsLCwsLy8sLCosKSwsLCwsLCwpLCwsLCwsKSwsLCwsLCksKf/AABEIALMBGgMBIgACEQEDEQH/xAAbAAEAAgMBAQAAAAAAAAAAAAAABgcBAgUEA//EAEkQAAIBAgEHBwkDCgQHAQAAAAECAAMRBAUGEiExQWEHUXFygZGhEyI0QlKxsrPBIzJzFCQzU2KCg5LC8KLD0dI1Q0RUY5PhF//EABoBAQEBAQEBAQAAAAAAAAAAAAAFBAMGAgH/xAAzEQACAQMBBAgEBwEBAAAAAAAAAQIDBBEhBRITMRQiIzNBUXGBMmGhwRUkUoKx4fDRkf/aAAwDAQACEQMRAD8AvGIiAIiIAiIgCIiAIiIAiIgCIiAIiIAiIgCIiAIiIAiIgCIiAIiIAiIgCIiAIiIAiIgCIiAIiIAiIgCJiLwDMQIgCIiAIiIAiIgCIiAIiIAiIgCIiAIiIAiIgCIiAIiIAiIgCIiAIiIAiIgCIiAc7OByMJXINiKTkEaiDoHYZT/5Q/tt/M3+st/OP0PEfgv8BlOS7stJwlnzIG1W1OOPItbMeoWwFMsSxu4uSSdVVt5ncdrAk7ALnoE4GYR/MKfWqfMaSB1uLHYdXZJFxpWl6v8Akr23cx9EVLlbOuvXqFhVeml/MRGZAF3XttPTJLmHnLUquaFZjUOiXpudbWBAKk79oN9u2cTK2Y1elUIpUzWpE+YylbgbgwJ28ZIsyc1Hw7GrXAWoV0EQEHRUkEliNV9Q/syxcStnb9XHy8/+ka2hcq462fn5EwEwZmYMgnoStM7s6azYh6dOo1KnTYp5pKlmGpiSNe2+rhNsz86aq4hKVWo1WnUOgNIlirHYQTrtewtxn3zrzMqmu1XDr5Rah02QEBlY7dR2gnX2zbNLM2qtdauIXya0zpKhILM+69tgG3ul5ytujeHL3yee3LnpOdeftgsATMwJmQT0IiIgCIiAIiIAiIgCIiAIiIAiIgCIiAIiIAiJ5Mo5Sp4emXquEUd5O4Abzwn6k28I/G0llnrmLyt8r8oVWoSMOPIpuY2aoe/Uvj0yNYnKFSob1Kruf2nZvAmUqezaklmTx9SbU2lTi8RWfoXZpTN5RqVCDcMQecEj3Tr5OzwxNAi1U1F9ipdx3/eHfPqezJpdWWfofENpxfxRx9Sy84vQ8R+DU+Aym5Yq5308XhK6n7Kt5Gp9mTcNamfuHf0bZXU17OhKmpRksPJk2jONRxlF5WC0swfQE61T5hkikczA9ATr1PmGSORrnvperLNt3MfRHmwOUErgmm2losUbnDKbEEbp6RKfwmWqmFxLvSa13bSU61YaZ1MPrtk/yPnrQrgBm8hU3o5sL/svsPgeE7V7OdLrLVHG3vYVOrLRkiiaq4IuDcc41zSviVQXdwg52IUd5mLBtyj6TzVMo01qrSLDyrgsqbTortJ5hIxl3lAp0wVw32z7NPX5Nej2uzVxkfzNxTVMpK9Ri7sH0mO0/Zn+7TbCzm4OpPRJGKd5BTVOGuWWiImBMzEbhE+WJxC01LOwRVF2YmwAkFy1yisSVwq6I2eVcXJ6qbu3unajQnWeII4VriFFdZk+vMXlL4vK9aqb1KzvwLG38o1CeUORsJB57kSitlvxl9Cc9qLwj9S8wYJlPYDObE0CNCuxA9Vz5Re5tnZaS3A58piKL06w8jVNN1U38xmKG1ifunge+Z6thUp680aKV/TqaPRksbKFMHXVQcC6j6z7U6gYXUgjnBBHhKLC6tks3k4P5meFVvhU/WfVzYqjDf3snzbXrrT3d3BKoiJOKQmDOVl3OSlhF+0Ok51rTW2kePAcTIBlTPjE1idF/IJuWnt7XOvutNdC0qVtVojJXu6dHR6stQmLyjquIZzdnZjzszN75mjinQ3R2Q86sy+4zb+FvHxfT+zF+KL9P1/ovGJV2Ss/MRRIFQ/lCbw2p7cHH1vJ/kXL1LFppUm1j76HUyniPrsmGva1KOslp5m6hd062i5+R0oiJlNR8MZi1pU2dzoogLMeAlR5ey6+Lql21KNVOnuVf9ecyV8pGUyFp0Afvfav1QbKO+5/dEgUt7PoJR4j5sibQrOUuGuS/k2pUmdgqKWYmwUC5J4ASUYDk6ruL1HWiD6uuo3aBqHfJTmjm0uFpBnUGu4u59kH1Bzcec9kkVpyuNoS3sU+XmdaGz44zU/8K/rcmT28zEKx5mQqO8MfdIzlbIVbCtaslgdSuPOQ9DfQ2MuafDF4RKqMlRQ6MLFTOVLaNWL6+qOlTZ9OS6ujKRidPOLIpwmINPah86mx3odl+IsR2cZzJdhNTipR5EWdNwbi+ZaOYHoKdep8ZkjMjmYHoCdep8ZkjM8vcd7L1Z6W37qPoUfiv0j9dviM00DYmx0RqJtqB3Amb4n9I/Wb4jJryZqCuIBAIPk7g6xseeiq1uFS38Z5HnqVHi1N3lkhFOqy/dYr0Ej3TDuT9434k398t+rmvhXN2w1O/BQvun1wuQMPSN6eHpqefRBPedcxfiUMaR1Nv4bPxkim3QjaCCRfWCNR2HXundzG/wCIUuh/ltN8/PT36ifBNMxv+IUuh/lNNU6m/buXnH7GWFPcuFHyZawhmsLnUJmRvPzKZo4Qqps1U+THVtd/DV+9PO04OpJRXieiqTUIOT8CG525zHFVCqG1BD5g9oj1z9OHTOAB/wDIlgZiZtBUGIqrd210QfVTc3SfAdM9FOcLWlp/meehTndVNTh5MzCxFYBntQU+3ct/INnaROm/Jk1vNxIJ5jTIHfpSe2mZIlf1m8p4K0bCilhrJUGWM16+FF6iaVP9Yh0l7d69onJl51EBBBFwdRB1gg7QRKtzyzdGFqhqYtRqX0R7LjavRvHbzShaX3Ee5PmT7qy4a34ciPSyuTf0Nvxm+BJWssrk39Db8ZvgSfW0O59z52eu29iVzk5x5dXCUC51ufNppzvbfw3mdUyrc+sqGti2UHzKP2aj9ra579X7sk2tHjVMPkVrqtwqeVzOFi8W9V2eoxd2N2Y/3qHCfTJ+TamIfQooXbabbAOdidQHTMZOwLV6qU0+85sDuA2kngBc9kt7I+SKeGpCnTWw9ZvWZt7MeeWLm6VulGK1I9tauvJyk9CF4Xk1qEXq10pnmVS/iSJri+TWqovSrJU/ZINM9h1iWLaJK6fXznJU6BRxjBSGMwL0XKVUKONx5ucHYRxE3ydlB8PUFSk2i69xG8MN4MtjL2QkxdIo4sw106m9W5+jnG+VFisO1N2RxZkYqw4gytbXMbiLUlr4kq4tnbyTT08C4ciZXXFUFqJqvqZdpVxtB/vYROhK15PMplMSaRPm1RqH/kUXH+HS7hLKkS5o8Ko4rkW7arxaak+ZVeftUnHuPZRFHRo6X9RnhzYwwqY2gp1jTDEdUF/6Z0M/6BXHE7nRGHYCp+GcvIGMFHFUah1KrjSPMp80nuJPZLVN5t1j9P2JFRdu8/q+5ctpmYBmZ50viIiAQvlLwwNGk+9ahS/7LKT70Er6T3lMxo0KVK+ssapHMACo8WPdIFPQWLaorPzIN4k6zx8i0cwPQE69T5hkjMjuYPoCdap8wyRSLcd7L1ZYod3H0KPxP6R+u3xGTbkx/wCo/h/1yE4r9I/Xb4jJryY/9R/D/wAyWbt9g/YkWq7de5PJgzMwZALpVeffp9Tqp8AmuY3p9Lof5TTOfXp9Tqp8sTGYvp9Pof5bS+n+V/b9iFj8z+77lrCV/wAptX7Siu4I7dpZR9JYAkC5TsP59B9xDoekFWH17pMsmlWRSvFmiyFUaekyr7TBe8gfWXhSpBVCgWCgKBwAsJRyPokEbQQR0g3Eu3BYoVaaupurqHHQReatpZ6vuZtn4W8feIiSSoJHs+8MHwNQnahV16Q4B8GMkBkbz/xoTBMvrVWVAOAOk3gvjO1DPFjjzONfHDlnyKvllcnHobfjN8CStZZfJx6GfxW+FJYv32XuSrFdr7EpMpHGVS9V2O1nZj2sTLuMpPKNA061RDtWo69zGZtmtb0vY0bQWVEk/Jrhg2IqOdqUwB0u2vwXxljStOTrGhMUyE28olh1kOlbu0u6WVM99njPPyO9ljhaGYiJiNgMq/lCwwTG3Hr01c9IJX3KJaBlV5940VMawGsU1Wl+8Ls3i1uyb7DPF08jDfY4Xuc3IFXRxdAj9ag7CwB8CZcsp3Nuhp4ygo/Wqx6FOkfBZcVp02i1vr0PiwTUX6kR5RMkmpRWsou1K+n+G209hsegmVzaXnUphgQRcEWIOsEHaDKrzqzWbCOWQFsOx8xtuiT6rfQ7+mfVjcLHDl7H5d0dd9EkzMztV0WhXbRqL5tNydTqNgJ9rdxkxBlFTsYDO3E0RZKxZRsVwKgHQTrHfP2vZbz3oMUbrdWJluzwZYy1TwtPTqtb2VFtJjzKPrsErutn7i2FtNU4qi38bzh4nFPVYtUdqjHazEk+O7hOVOwlnrvQ6Tu1jqo++V8ptiazVX2tsG5VH3VH97zPHNqdEsTogsQCxtrsqi5J4W3zSVo4isImtNvLLTzC9ATrP8xpIpH8wx+YU+mp81pIJ52v3kvVluj8EfQpDGD7V+u3xmTTkx24j+H/AJkhuUBatU/Ef4zJlyY7cR/D/rli6fYP2JlusVkTyYMzMSEWCqs+vT6nQny1jMQfn9Pqv8sxn16fU6E+WJtmEPz9Oo/wy7n8r+37EfHb+5aYnEzxyScRhWCi9RPtEHOVBuO0Fh3TuCYMiQm4SUl4FaUVJOLKLkxzJzsFEeQrtanf7KodiknWrcy3133XmM9c0zTZq9Bb02OlVQeo29gPZ93Rsh0vZhc0/wDaMj4lQmXoGvs1g7DMmU5k3OLEYcWpViF9g2dexW2dlp0nz/xZFtJBxFMX8SRJzsKiejRuV5DxTLKx2PSiheq4RBtJ9w5zwlU5zZfOMraVitNbrSU7bX1k8Tq7hPBjspVK7aVao1Q7tI6h0DYOyfBUJNgCSdgGsnsmy3tVS6z1Zkr3DqdVaIxLM5OR+Zn8V/csrKWdydD8y/iv9Ivn2Xuftmu09iUGVpyg5JNPECqB5lYa+FRRY94APYZZc8WV8lpiaLU6g1NsO9WGxhxku3q8Ke8UK9LiQwU3h67U3V0OiykMp5iDLWzczmTFoNYSsB59O+u/OvOv9mVllfI9TC1SlUdVh91l51/03Tx06hUgqSrDWGBIIPAjZLFajC4imn6MmUqkqEsF53i8qnC58YumLeVDj9tFY94sTNcZnriqgsaugD+rUIe/b4yd0Gpnmjb0uHkycZ051phUKoQ2II81Nujf1n5hw3+Mqx2LEkm5JJJOskk3JMwzXJJNydZJ1knid86WQcgVMXU0UFkFvKVNyj6nmH0lGlThbwbb9zFVnKvLBIeTjJJNRq7DzUHk6fFz94joFh+9LCnmyfgVoUlp0xZEFh9Sec319s9MjV6vFm5FSjT4cFETSrRDqVYBlIsVIBBHMRN4nE6kKyvycqxLYZ/Jn9W9ynY21fGRrE5mYtP+QXHOjKw99/CW1FprheVYrHMzStoS+RT9PNXFMbDDP2hV8SZ2MncnNZzes60V3gHyj/7R3mWRaJ9Svqj5YR+RtYLnqcWjmtRp4apRpDQNRCjVT5zm6kXJ37dmoSN//mJ/7kf+o/75PonCFxUhnD5nWVGEuaOfkLJX5Lh0paWno6XnW0b6Tltlzzz3mZicm23lnRLCwiD4vk3L1HYYgAMzPY0720mJtfS4zs5r5sfkXlL1PKGpo+roW0dLib7Z34nWVxUlHdb0OcaMIveSERE4nUieX8xjiq7VRX8npBRolNL7q226Qmc3syThK4qmt5SyldEJo/etrvpGSuJ26RU3dzOhy4MN7exqIiJxOpgiRXLeYFKsS1E+Qc6yAL0yer6vZ3SVxPuFSVN5i8HxOEZrEkVTi8xsXTOqkKo50ZT4Gx8J5FzXxRNvyap3AeJMuG0xabFf1PJGd2kCssBye4ioftNGgu+5Dt2KurxElmCzXo4OjUZRpVPJteq1i1tE3tuUdEkMjWfWWRRwxpg/aVgUA3hPXbu1dJnN16taSjk+lShTTZV67BLQ5PVtgRxqOf8AFaVgBfZrO4cZcmb+TvyfDUqZ+8q+d12Ok3iTNl9JbiXzOFrHrNnRiIkgoHlyjkyniEKVUDqefaDzg7QeIkIypybuCTh6gdfYqeaw6GAse4SwYnanWnT+FnKdKM+aKhrZpYtDrwznq6LjwMzQzQxbnVh2XixVB4mW5aLTT0+p5I49Eh5sgeSuTc3BxNTV+rp679Lke4dsmuDwKUUCUkCINij38Txn3tMzLUrTqfEzvClGHwoRETkdBERAEREAREQBERAEREAREQBERAEREAREQBERAE+GIxqU/wBJUVN/nMq6u0z7GVpyj+mLwor8bzrRp8SW7yOdSe4skjyxn9RpAij9vU3WuEB4tv7PCV3j8e9eoalVtJ237gNwA3DhPgqkkAC5OoAayTzAb5Ms28wmYipixortWj6zdfmHDb0Smo07ZZ8TI3Oq8GmYmbJqOMRVFqam9IH1nHrdA8T0SxBMIgAAAsALADUAOAm0mVajqSyzZCCgsIRETkfYiIgCIiAIiIAiIgCIiAIiIAiIgCIiAIiIAiIgCIiAIiIAiIgCIiAJwMt5n08XWFSo7rZQmiuiLgEnaQeed+J9Rk4vMT8cVLRnNyXm7Qw36KkA2wufOf8AmOzsnSiJ+Nt6sJJchERPw/RERAEREAREQBERAEREAREQBERAEREAREQBERAEREAREQBERAEREAREQBERAEREAREQBERAEREAREQBERAEREAREQBERAEREAREQBERAEREAREQBERAEREAREQBERAEREAREQBERAEREAREQBERAEREA//Z"/>
          <p:cNvSpPr>
            <a:spLocks noChangeAspect="1" noChangeArrowheads="1"/>
          </p:cNvSpPr>
          <p:nvPr/>
        </p:nvSpPr>
        <p:spPr bwMode="auto">
          <a:xfrm>
            <a:off x="63500" y="-617538"/>
            <a:ext cx="203835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2" name="AutoShape 6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9464" name="AutoShape 8" descr="data:image/jpeg;base64,/9j/4AAQSkZJRgABAQAAAQABAAD/2wBDAAkGBwgHBgkIBwgKCgkLDRYPDQwMDRsUFRAWIB0iIiAdHx8kKDQsJCYxJx8fLT0tMTU3Ojo6Iys/RD84QzQ5Ojf/2wBDAQoKCg0MDRoPDxo3JR8lNzc3Nzc3Nzc3Nzc3Nzc3Nzc3Nzc3Nzc3Nzc3Nzc3Nzc3Nzc3Nzc3Nzc3Nzc3Nzc3Nzf/wAARCABvAOsDASIAAhEBAxEB/8QAGwABAAMBAQEBAAAAAAAAAAAAAAUGBwEEAwL/xABFEAABAwMBAwYKBwUIAwAAAAABAAIDBAURBhIhMQdBUWFxsRMiMjZCcnOBkcEUIzNSobLRFjVTY/AVFyU0Q2J0kiRk4f/EABkBAAMBAQEAAAAAAAAAAAAAAAADBAUBAv/EACwRAAICAgAFAQgCAwAAAAAAAAABAgMEEQUSEyExIhQyQVFhcYHwIyQzscH/2gAMAwEAAhEDEQA/ANxREQAREQAXDwXVx3klAMLo4LFZrjXmZ5+n1Y8YndO4c/atY05I+Ww0EkjnPe6BpLnHJJwq8jEdEFJveyLGzVfNxS1okSuZCrWu7zU2ughZRu2JZ3lvhMeSAMnHXwVS09qS5QXWnZPUyTwTStjex52vKIAI+KKsKyyt2ILc6uq3ptGqLhXV8KyYU9LLMQSI2F2Bz4GVIlvsWN6Wz6rqyGfUl4nqTUCuljJOWsZua0cwxzrSdM3GS6Wanq5gBI4Fr8cCQcZVeRh2UQUpPySY+bC+bil4JZFwLqkLAiIgAiIgAiIgAiIgAiIgAiIgAiIgAiLhKAOooa8altlqJjnn25wPsYsOd7+j3qvTcoTQ4iC2uLeYyShp+AB70+vGtsW4xJ7Mqmt6lIvS47gVSqXlBpnODaqhliB9KN4fjuKs9uu1DdITJRVDJMeU0Hxm9o4hcsotr96OjsMiqz3WY3L9q/1j3rXtLeblu9g3uWQzfayes7vWvaV83Ld7Bq0+JPdUf34GXwxaul9v+nb/AGanvVEKeo2mljtuN7eLXcPnwUJZNFQW+tZVVNSah0btqNoZsgHmJ3nOFIawvE9lpKOppw121VBkjD6bdhxIzzcB8F7rRd6O7U4mpJQSPLYdzmHoIUEZXwp3F+ll8oY879SXqRIjgvxI0PaWuGWkYIX6XCd6lKylVGgIH1RfBWvigJz4Is2i0dAOe9W230cNBSR0tO3ZjjGAM71Faj1LS2eJ0bS2asI8WEHh1u6Avdp+plrbNR1NQ4OlliDnEDG9U2yvnWpWPt8CWmFELGq/PxJBdXEJUxWdRQF11Zarc5zDKaiVu4xwYcQegngFBP5QvG+rth2f902D3KiGLdNbUSaeXTB6ci+ZTKptHr6jkeG1dJNAD6TSHgdvA/gpusvlM2y1FyoXxVTYmFwDX8T0HoXmePbBpSXk9RyappuL8EvlMrPoNf1T5o2OoIQ1zw0kSHOCexX9nBctospaU15O05Fd3uM/SIvnJKyKMySvaxjRkuccADrShx9EVVuOubZTOLaUSVZHpR7mf9jx92VG/wB4Ttr92eL7ff8AlVMcS+S2okssyiL05F8RVW3a5tlS4MqWyUjjuzJgt+I4e/Cs0Usc0bZIntexwy1zTkEdSVZVOt6ktDq7oWLcXs+iLi6ljDhJVL1pqh9K8263vxN/rSj0M8w6+5Wi71ot9sqasjPgmFwHSeYLGZJHzSPlmcXyPcXOd0npWhgY6sk5S8Iz869wiox8s4NqSTADnPee0k/MqZpNKXqqYHik8GDwMzg3Pu4q46M07Hb6SOtqYw6smbteNv8ABtPADr6VacJ1/EXGXLWhFHDlKO7GY9cdP3W3NL6qkeI+eRh2mjtxw968VHVT0VQyopZXRys4Obz9R6QttcARgjKzrXOn46BzbhRRhkEjtmVg4MceBHUf64r3j53VfTsXk85GD0lz1vwVF5LnOceJJJWv6V83Lf7BqyA8Pctg0r5u2/2DUcTf8cfuHDV/I/sQXKb+6aIf+2PyPVAp6iallE1NK+GQcHsdghX/AJTf3VRf8sfkeqppBjZdR0kcjWuY4uBa4ZB8Ur3iSUcXbXzPGXByydL6Hpp9a3uFga6WGXrki3n4YXyrNXXqqaWuqWwt5xCwNz795V9m0lY5nF30BjCf4bi0fAHC+lJpqz0bg+Ggi228HPy8jsyp/asbyq+/4KPZcnw5/wCzI3Oc9xc9xc5xySTkkrXNJb9N2/P8ELJqj/MTY/iO71rOkfNq3+yCZxF7rjr97C+HLVkt/vclis/1lqmSWZ9utsmzEw7MsrTvcedo6ladW3F1ssk88ZxK4COP1juz7hk+5ZI1peWsaC5xIAaOc9CTgURluyXhDs++S1XHyzscT5Xtihjc+Rxw1rGkk9mFNwaQvc0e39FbGOYSSAH4K96ZsENnpGlzGvq3j62XG/sHUFOAL3dxKXNqtdhdPDotbm+5jNxs9xtu+tpHxs+/jLfiNy8sFRLA2VsMjmtlZsSAHc4dBC22WJssbo5WNexww5rhkELL9Y2FtnrGSU4xSTklgx5Dhxb+idjZqufJNdxOThOpc8H2IGHdPF67e9bg3c0diw+H7aP12963BvAdiTxPzH8j+GrXN+D51E8dNA+aZ4ZHG3ac48AFlWpNQ1F7nLQXR0bT4kXT1u6+rmVm5SLi6Klgt8biDMduTraOA+PcqZZ7dJdbjFRwnZLz4zvutHEruDTCEOtM5m2ynPowPlR0VVXSeCo6eSd+N4YOHaeA96l/2Ovhj2/ozM8dnwoz+i0q2W6mtlIympIgxjeJ53HpJ5yvWvFnE7Ob0Lse6+Gw1633MSraKqoJRHWU8kD+YPbuPYeB9yktN6hqLLUNBJko3H6yI83WOgrULnb6e5Uj6aqiEjHfFp6QeYrI7zbpLTcZqOXfsHLHfebzFU05MMqPJYu5NdjSxZc8H2NipaiOqp454Xh8UgDmOHOCvsqTybXF8lPUW+R2fAkPj9U8R8e9XZZF1XSscPka9NnVgplb5QHObpmfZ3ZkjB/7hZpQsbJXUrH7mvmY09hcB81rGq6M11grIWN2nhm20dJacjuWQtc5pa9nFpBBWlgS3U4ryZ+bF9VSfg3Ru4Y6F1Rtiucd2t0VVG7eRh7fuuHEKRysmScXpmpFpraOqG1fE2TTdwD+DYtsdoII/EBTGVUeUG7Mgtv9nsdmaoILseiwHP44x8UzHi5WxS+Yu9pVvZnGNy2HSvm7bvYNWPgBbBpXzct3sGrS4j/jj9zPwFqx/YguU391UP8Ayx+R6q2jPOai9Z35SrVynD/CaI9FYPyPVU0b5zUPrO/KUUP+o/ycuX9pP7GuLhXV+X+SVkGszEJ/t5fXd3rWdI+bdv8AZBZLP9tL6571rek/Ny3+yC1uIP8Ajj+/Ay8Fasl+/EhOUtxFuo25OyZiT7mlVHSrGy6it7ZMH63O8c4BI/EK9coFG6psJkjGXU8jZPdwPfn3LN6GpfRVkFVEPHieHgdOOI713EfNjOK89zzkrWQpP6G2gYXV5qCrhrqWKpp3bUcjctK9GVkNaemaqaa2dKq/KGxrtPOcR4zJWFvxx81ZyqHyjXVjxDbIXAkHwkx6Ogd5+Cfixcro6E5LSqeyl04+viH+9vetvb5I7FiNN/moR/Mb3hbcOA7FZxJ+7+STh60n+DMeUR5dqPZJOG0zMdmXL2cmkTHXGsldjbZC1rewu39wX65SqNwrqSta3LXx+CceggkjvPwURo66Mtd6jfM7Zhmb4J55hkgg/Efimr14eo/IU/Rlbl8zWUX5aQRnO5dWOa51Z3ymRtbcaF48p8LwfcRjvK0IuwCc4wso1ldGXW8udE7MMI8Ew9OCcn49yswU3bsjzWulpnp5O3EakwM4dTvH4tWoLPOTWkc+uqqxw8WOMRg9JO89wWhoznu5ncKOqkcIyFlmsLC+01rp4W/+FO7LMf6bj6J+S1RfGpp4qqF8NRG2SJ4w5jhkEJNFzpltDrqlZHRj9nu9ZZ6jw1I8Yd5cbt7Xjr/VXOl1/RuYPpdJPG/G/wAHhw+S8d40JK1zpLTKHN4+BlOCOoO/X4qvTabvMTi11umODjLcEfgVoy9nv7tkUetV2RZLlr7MZbbaVwefTnxge4cfiqXVVE1XUPnqZHSSvOXOPOpSl0reqhwa2hdGOd0pDQPmrbYdE09E9lTcXipnbvDAPEafn/W5Cnj469PdhyW3eTOSVsOl/N23ewb3KmyaBr3SOIq6fBJOSHfor3aKR1DbKWle4OdDGGFw4EhIzL4WQSixuLVKEm2itcpg/wAGpf8AmD8j1U9G+c1D6zvylaDq2zS3u3xU8ErI3smEmXgkHxXDG7tUHYNHVdtu0FZNUwObESS1gOTkEfNFV0I47g337nLapSuUkuxd1+X+SV+lx28LPLX4MPn+3k9c961rSgxp23D+Q1VKXQNe+V7m1dPsucSMhyu9npHUFspaR7g50MTWOcOBIC0My6FkEosjxqpQm20emaJs0b45GhzHtLXNPOCsi1FZZbJXGFwJgeSYZT6Q6D1hbAvLcLfTXGmdT1cYkjdvweY9I6Cp8bIdMvoOvpVsfqZVYtQVtleRTlr4HHLoZOB6x0FW+DX9vcz6+lqWPxvDQHD45UVddCVcLi+1ytqI+Zkh2X/HgfwUJJp28xuw63T+5ue5XOONd6tkid9XZE/ddeSysMdsp/BZH2su8jsAVOkkc+R0kry57iS5zjkk9JU1SaRvVQ7BpRCM73TOAA+f4KfqNKUlo0/X1U7/AKRVCndsuIw1hx6I6eteo2UU+mHlnJQtt7yKVRjNZTj+az8wW2hYpQAur6Uc5mZ+YLbAp+IPcojsJaTI6/Wpl3t0tJIQ0nex/wB1w4FZFWUs9FUvp6qMxysOHA/LpC29RN9sNHeYQKlpbK3yJmY2m/qOpKxsnpPT8DMijqd15KJYdX1lrjbT1DPpNO3c0F2HtHUecdSsX7fW3Yz9Hqtv7uG9+VXbhoq7Ur3GnDKuPmLHbLvgfkSo79nrxt7P9m1H/X/6q3XjWvm2TqV9a0SN/wBYVdzidT0zPo1M7c7DsveOs8w6vxUDR0s9bUspqWPblecNaP64Ket+irtVOBqWMpYucyOy73AfMhXuxWCis0JbTtL5XeXM/wAp36DqC5LIpojy1+Tioste5n0sFqZaLbFSxkFwGZHAY2nHif66FJLi6stycntmjFKK0giIuHRhERABERADCIiACIiACIiACIiACIiAC5hdXhvFxZarfNWSRukbHjxWkAnJwupNvSBvR7VS+UG8xspRa4HB0spDpsHyWg5A7ScKNumu6uoY6OggbTBwx4Rx2ne7mCrdDR1d2rRFTtdLNK7LnOPTxLj0datpxnF89nwJrLeZcsST0XbnV98hcRmGn+tkOOjgPee4rVwovT9listA2CMh0jsOlkx5bv06FKpGRb1Z7+AymvkjoIiJA0IiIAIiIAIiIAIiIAIiIAIiIAIiIAIiIAIiIAIiIAIiIAKG1ZRz11jqKelZtyu2cN4Z3hTKLsZcrTRxra0ZvbNB107w64Ssp4vutO08juH4q82m1Udqp/A0UIY30nHe5x6Sede9Eyy6dnvM8RrjHwBwREShgREQAREQAREQAREQB//Z"/>
          <p:cNvSpPr>
            <a:spLocks noChangeAspect="1" noChangeArrowheads="1"/>
          </p:cNvSpPr>
          <p:nvPr/>
        </p:nvSpPr>
        <p:spPr bwMode="auto">
          <a:xfrm>
            <a:off x="63500" y="-449263"/>
            <a:ext cx="2000250" cy="9429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9" name="8 Rectángulo"/>
          <p:cNvSpPr/>
          <p:nvPr/>
        </p:nvSpPr>
        <p:spPr>
          <a:xfrm>
            <a:off x="5004048" y="5013176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Helen Barrett’s e-portfolios</a:t>
            </a:r>
            <a:endParaRPr lang="es-ES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2627784" y="1628800"/>
            <a:ext cx="36724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E-portfolios</a:t>
            </a:r>
            <a:endParaRPr lang="es-ES" sz="4000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sp>
        <p:nvSpPr>
          <p:cNvPr id="2052" name="AutoShape 4" descr="https://www.oapee.es/e-pel/img/cab_epel.jpg">
            <a:hlinkClick r:id="rId3" tooltip="ePEL"/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3" name="12 Rectángulo"/>
          <p:cNvSpPr/>
          <p:nvPr/>
        </p:nvSpPr>
        <p:spPr>
          <a:xfrm>
            <a:off x="1187624" y="500388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ln w="9525"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lt"/>
                <a:cs typeface="+mj-lt"/>
              </a:rPr>
              <a:t>OAPEE’s e-portfolios</a:t>
            </a:r>
            <a:endParaRPr lang="es-ES" b="1" dirty="0" smtClean="0">
              <a:ln w="9525">
                <a:noFill/>
              </a:ln>
              <a:solidFill>
                <a:schemeClr val="tx2">
                  <a:shade val="85000"/>
                  <a:satMod val="150000"/>
                </a:schemeClr>
              </a:solidFill>
              <a:effectLst>
                <a:outerShdw blurRad="50800" dist="38100" dir="8220000" algn="tl" rotWithShape="0">
                  <a:srgbClr val="000000">
                    <a:alpha val="40000"/>
                  </a:srgbClr>
                </a:outerShdw>
              </a:effectLst>
              <a:latin typeface="+mj-lt"/>
              <a:ea typeface="+mj-lt"/>
              <a:cs typeface="+mj-lt"/>
            </a:endParaRPr>
          </a:p>
        </p:txBody>
      </p:sp>
      <p:pic>
        <p:nvPicPr>
          <p:cNvPr id="2050" name="Picture 2" descr="eportfoli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52120" y="2708920"/>
            <a:ext cx="190500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http://4.bp.blogspot.com/-MqeXj1JIj3Y/Tp_Xf3sLrRI/AAAAAAAAERE/UG60SFycLYQ/s200/epel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2564904"/>
            <a:ext cx="2074759" cy="1007740"/>
          </a:xfrm>
          <a:prstGeom prst="rect">
            <a:avLst/>
          </a:prstGeom>
          <a:noFill/>
        </p:spPr>
      </p:pic>
      <p:pic>
        <p:nvPicPr>
          <p:cNvPr id="2056" name="Picture 8" descr="Inicio del Organismo Autonomo de Programas Educativos Europeos">
            <a:hlinkClick r:id="rId8" tooltip="Inicio del Organismo Autonomo de Programas Educativos Europeos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3789040"/>
            <a:ext cx="2571750" cy="923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Humanos</Template>
  <TotalTime>760</TotalTime>
  <Words>235</Words>
  <Application>Microsoft Office PowerPoint</Application>
  <PresentationFormat>Presentación en pantalla (4:3)</PresentationFormat>
  <Paragraphs>77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Human</vt:lpstr>
      <vt:lpstr>Introducing the    Tools, strategies and resources</vt:lpstr>
      <vt:lpstr>Course outline</vt:lpstr>
      <vt:lpstr>Organise materials &amp; resources digitally</vt:lpstr>
      <vt:lpstr>Introduction</vt:lpstr>
      <vt:lpstr>Digital mind maps</vt:lpstr>
      <vt:lpstr>Organise images</vt:lpstr>
      <vt:lpstr>Organise web resources</vt:lpstr>
      <vt:lpstr>Organise class materials 1/5</vt:lpstr>
      <vt:lpstr>Organise class materials 2/5</vt:lpstr>
      <vt:lpstr>Organise class materials 3/5</vt:lpstr>
      <vt:lpstr>Organise class materials 4/5</vt:lpstr>
      <vt:lpstr>Organise class materials 5/5</vt:lpstr>
      <vt:lpstr>Introducing the    Tools, strategies and resources</vt:lpstr>
    </vt:vector>
  </TitlesOfParts>
  <Company>Uned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uned</dc:creator>
  <cp:lastModifiedBy>Kike</cp:lastModifiedBy>
  <cp:revision>62</cp:revision>
  <dcterms:created xsi:type="dcterms:W3CDTF">2010-10-14T17:22:19Z</dcterms:created>
  <dcterms:modified xsi:type="dcterms:W3CDTF">2012-02-12T22:43:24Z</dcterms:modified>
</cp:coreProperties>
</file>